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4" r:id="rId4"/>
  </p:sldMasterIdLst>
  <p:notesMasterIdLst>
    <p:notesMasterId r:id="rId10"/>
  </p:notesMasterIdLst>
  <p:sldIdLst>
    <p:sldId id="1999" r:id="rId5"/>
    <p:sldId id="526" r:id="rId6"/>
    <p:sldId id="2017" r:id="rId7"/>
    <p:sldId id="2026" r:id="rId8"/>
    <p:sldId id="2013" r:id="rId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rmain Carino" initials="GC" lastIdx="2" clrIdx="0">
    <p:extLst>
      <p:ext uri="{19B8F6BF-5375-455C-9EA6-DF929625EA0E}">
        <p15:presenceInfo xmlns:p15="http://schemas.microsoft.com/office/powerpoint/2012/main" userId="S::germain.carino@nearshoretechnology.com::5a3344ba-9f5f-4d46-b1d6-561d399142d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597F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067" autoAdjust="0"/>
  </p:normalViewPr>
  <p:slideViewPr>
    <p:cSldViewPr snapToGrid="0">
      <p:cViewPr varScale="1">
        <p:scale>
          <a:sx n="140" d="100"/>
          <a:sy n="140" d="100"/>
        </p:scale>
        <p:origin x="774" y="114"/>
      </p:cViewPr>
      <p:guideLst>
        <p:guide orient="horz" pos="162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56F586-25E9-AE44-A8D9-F99A647777D8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5B1A6-B3FD-9D48-8E6B-34CB6AB81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5B1A6-B3FD-9D48-8E6B-34CB6AB812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63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5B1A6-B3FD-9D48-8E6B-34CB6AB812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79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5B1A6-B3FD-9D48-8E6B-34CB6AB812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73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5B1A6-B3FD-9D48-8E6B-34CB6AB812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309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56C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3F57E-4DDA-4942-B458-6A5B2F9F3E9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70715" y="944060"/>
            <a:ext cx="3209081" cy="3255380"/>
          </a:xfrm>
        </p:spPr>
        <p:txBody>
          <a:bodyPr anchor="ctr">
            <a:normAutofit/>
          </a:bodyPr>
          <a:lstStyle>
            <a:lvl1pPr algn="ctr">
              <a:defRPr sz="4875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click to edit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ED83E9-545F-D247-8569-6CD002126D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2" t="5224" b="5224"/>
          <a:stretch/>
        </p:blipFill>
        <p:spPr>
          <a:xfrm>
            <a:off x="0" y="0"/>
            <a:ext cx="5170715" cy="5143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0F3F75-CF8C-CB4D-A0F0-20F76561B8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480" t="-7676" b="-1"/>
          <a:stretch/>
        </p:blipFill>
        <p:spPr>
          <a:xfrm>
            <a:off x="7378700" y="4199440"/>
            <a:ext cx="1001096" cy="47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680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7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rgbClr val="FFB63F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89017C59-0DA2-0149-8263-F1692D46CD63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>
                <a:solidFill>
                  <a:srgbClr val="5E5E5E"/>
                </a:solidFill>
              </a:rPr>
              <a:t>© 2019 </a:t>
            </a:r>
            <a:r>
              <a:rPr sz="900" err="1">
                <a:solidFill>
                  <a:srgbClr val="5E5E5E"/>
                </a:solidFill>
              </a:rPr>
              <a:t>NearShore</a:t>
            </a:r>
            <a:r>
              <a:rPr sz="900">
                <a:solidFill>
                  <a:srgbClr val="5E5E5E"/>
                </a:solidFill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58393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gram or tex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182061"/>
            <a:ext cx="5052785" cy="846640"/>
          </a:xfrm>
          <a:noFill/>
        </p:spPr>
        <p:txBody>
          <a:bodyPr anchor="ctr">
            <a:normAutofit/>
          </a:bodyPr>
          <a:lstStyle>
            <a:lvl1pPr algn="l">
              <a:defRPr sz="4050" b="1" i="0">
                <a:solidFill>
                  <a:srgbClr val="FF675C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89214" y="1429147"/>
            <a:ext cx="8138885" cy="3028554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Insert Diagram or text</a:t>
            </a:r>
          </a:p>
        </p:txBody>
      </p:sp>
      <p:sp>
        <p:nvSpPr>
          <p:cNvPr id="12" name="© 2019 NearShore Technology, LLC. All rights reserved.">
            <a:extLst>
              <a:ext uri="{FF2B5EF4-FFF2-40B4-BE49-F238E27FC236}">
                <a16:creationId xmlns:a16="http://schemas.microsoft.com/office/drawing/2014/main" id="{2DA744AB-6D42-A743-B5B9-B5BDEB28CC69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>
                <a:solidFill>
                  <a:srgbClr val="5E5E5E"/>
                </a:solidFill>
              </a:rPr>
              <a:t>© 2019 </a:t>
            </a:r>
            <a:r>
              <a:rPr sz="900" err="1">
                <a:solidFill>
                  <a:srgbClr val="5E5E5E"/>
                </a:solidFill>
              </a:rPr>
              <a:t>NearShore</a:t>
            </a:r>
            <a:r>
              <a:rPr sz="900">
                <a:solidFill>
                  <a:srgbClr val="5E5E5E"/>
                </a:solidFill>
              </a:rPr>
              <a:t> Technology, LLC. All rights reserved.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D297E179-989D-411D-9AD1-1D39C3A7A67D}"/>
              </a:ext>
            </a:extLst>
          </p:cNvPr>
          <p:cNvSpPr txBox="1"/>
          <p:nvPr userDrawn="1"/>
        </p:nvSpPr>
        <p:spPr>
          <a:xfrm>
            <a:off x="374650" y="4756018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© 20</a:t>
            </a:r>
            <a:r>
              <a:rPr lang="en-US" sz="675" b="0" i="0">
                <a:solidFill>
                  <a:srgbClr val="5E5E5E"/>
                </a:solidFill>
                <a:latin typeface="Helvetica" pitchFamily="2" charset="0"/>
              </a:rPr>
              <a:t>20</a:t>
            </a:r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 </a:t>
            </a:r>
            <a:r>
              <a:rPr sz="675" b="0" i="0" err="1">
                <a:solidFill>
                  <a:srgbClr val="5E5E5E"/>
                </a:solidFill>
                <a:latin typeface="Helvetica" pitchFamily="2" charset="0"/>
              </a:rPr>
              <a:t>NearShore</a:t>
            </a:r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897647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gram or text 2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182061"/>
            <a:ext cx="5052785" cy="846640"/>
          </a:xfrm>
          <a:noFill/>
        </p:spPr>
        <p:txBody>
          <a:bodyPr anchor="ctr">
            <a:normAutofit/>
          </a:bodyPr>
          <a:lstStyle>
            <a:lvl1pPr algn="l">
              <a:defRPr sz="4125" b="1" i="0">
                <a:solidFill>
                  <a:srgbClr val="FFB63F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89214" y="1429147"/>
            <a:ext cx="8138885" cy="3028554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Insert Diagram or 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8A061480-891D-A44F-826D-BFE713F946BA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>
                <a:solidFill>
                  <a:srgbClr val="5E5E5E"/>
                </a:solidFill>
              </a:rPr>
              <a:t>© 2019 </a:t>
            </a:r>
            <a:r>
              <a:rPr sz="900" err="1">
                <a:solidFill>
                  <a:srgbClr val="5E5E5E"/>
                </a:solidFill>
              </a:rPr>
              <a:t>NearShore</a:t>
            </a:r>
            <a:r>
              <a:rPr sz="900">
                <a:solidFill>
                  <a:srgbClr val="5E5E5E"/>
                </a:solidFill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10194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 slide">
    <p:bg>
      <p:bgPr>
        <a:solidFill>
          <a:srgbClr val="FF67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© 2019 NearShore Technology, LLC. All rights reserved.">
            <a:extLst>
              <a:ext uri="{FF2B5EF4-FFF2-40B4-BE49-F238E27FC236}">
                <a16:creationId xmlns:a16="http://schemas.microsoft.com/office/drawing/2014/main" id="{FB01606F-47B5-0D46-A2E6-1B793539661D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12AF48-D69B-784F-B059-CE1CF4F5A9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69" t="26861" r="19464" b="23821"/>
          <a:stretch/>
        </p:blipFill>
        <p:spPr>
          <a:xfrm>
            <a:off x="732836" y="1609726"/>
            <a:ext cx="7678328" cy="2251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465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ckground Image 02">
    <p:bg>
      <p:bgPr>
        <a:solidFill>
          <a:srgbClr val="E6E8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01E714-1ECF-EE4B-B325-293B085144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6273B18-D4C8-7342-82FA-F8A324D06F16}"/>
              </a:ext>
            </a:extLst>
          </p:cNvPr>
          <p:cNvGrpSpPr/>
          <p:nvPr userDrawn="1"/>
        </p:nvGrpSpPr>
        <p:grpSpPr>
          <a:xfrm>
            <a:off x="7886209" y="4726496"/>
            <a:ext cx="1257791" cy="417004"/>
            <a:chOff x="7565835" y="4620281"/>
            <a:chExt cx="1578165" cy="52322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40084C8-1B1A-5546-8F03-4154ECD5F09F}"/>
                </a:ext>
              </a:extLst>
            </p:cNvPr>
            <p:cNvGrpSpPr/>
            <p:nvPr userDrawn="1"/>
          </p:nvGrpSpPr>
          <p:grpSpPr>
            <a:xfrm>
              <a:off x="7565835" y="4620281"/>
              <a:ext cx="1578165" cy="523220"/>
              <a:chOff x="7872995" y="4723722"/>
              <a:chExt cx="1271005" cy="421385"/>
            </a:xfrm>
          </p:grpSpPr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64767CB6-DC41-F343-AD87-D86B92FAE0BB}"/>
                  </a:ext>
                </a:extLst>
              </p:cNvPr>
              <p:cNvSpPr/>
              <p:nvPr/>
            </p:nvSpPr>
            <p:spPr>
              <a:xfrm>
                <a:off x="7872995" y="4723723"/>
                <a:ext cx="1205691" cy="421384"/>
              </a:xfrm>
              <a:prstGeom prst="parallelogram">
                <a:avLst>
                  <a:gd name="adj" fmla="val 4191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accent2"/>
                  </a:solidFill>
                  <a:latin typeface="Trebuchet MS"/>
                  <a:cs typeface="Trebuchet MS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E5EAEDA-1C6D-5B4C-8BD6-79F367CFE960}"/>
                  </a:ext>
                </a:extLst>
              </p:cNvPr>
              <p:cNvSpPr/>
              <p:nvPr/>
            </p:nvSpPr>
            <p:spPr>
              <a:xfrm>
                <a:off x="8871942" y="4723722"/>
                <a:ext cx="272058" cy="42138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latin typeface="Trebuchet MS"/>
                  <a:cs typeface="Trebuchet MS"/>
                </a:endParaRPr>
              </a:p>
            </p:txBody>
          </p: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E7F52F2-227B-1944-A2CC-5E8073505C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68746" y="4776166"/>
              <a:ext cx="1070238" cy="229723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596977E7-324C-2048-BA9F-7550387690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27628" y="4850735"/>
            <a:ext cx="852980" cy="18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8235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44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gram or tex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182061"/>
            <a:ext cx="5052785" cy="846640"/>
          </a:xfrm>
          <a:noFill/>
        </p:spPr>
        <p:txBody>
          <a:bodyPr anchor="ctr">
            <a:normAutofit/>
          </a:bodyPr>
          <a:lstStyle>
            <a:lvl1pPr algn="l">
              <a:defRPr sz="4050" b="1" i="0">
                <a:solidFill>
                  <a:srgbClr val="FF675C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89214" y="1429147"/>
            <a:ext cx="8138885" cy="3028554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Insert Diagram or 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0F215020-9658-2342-BDD2-C344C332797C}"/>
              </a:ext>
            </a:extLst>
          </p:cNvPr>
          <p:cNvSpPr txBox="1"/>
          <p:nvPr userDrawn="1"/>
        </p:nvSpPr>
        <p:spPr>
          <a:xfrm>
            <a:off x="374650" y="4756018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© 20</a:t>
            </a:r>
            <a:r>
              <a:rPr lang="en-US" sz="675" b="0" i="0">
                <a:solidFill>
                  <a:srgbClr val="5E5E5E"/>
                </a:solidFill>
                <a:latin typeface="Helvetica" pitchFamily="2" charset="0"/>
              </a:rPr>
              <a:t>20</a:t>
            </a:r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 </a:t>
            </a:r>
            <a:r>
              <a:rPr sz="675" b="0" i="0" err="1">
                <a:solidFill>
                  <a:srgbClr val="5E5E5E"/>
                </a:solidFill>
                <a:latin typeface="Helvetica" pitchFamily="2" charset="0"/>
              </a:rPr>
              <a:t>NearShore</a:t>
            </a:r>
            <a:r>
              <a:rPr sz="675" b="0" i="0">
                <a:solidFill>
                  <a:srgbClr val="5E5E5E"/>
                </a:solidFill>
                <a:latin typeface="Helvetica" pitchFamily="2" charset="0"/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91856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of contents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6716E6-1E3E-1649-8316-A813AA8FC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3057" cy="5143500"/>
          </a:xfrm>
          <a:prstGeom prst="rect">
            <a:avLst/>
          </a:prstGeom>
        </p:spPr>
      </p:pic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2E4DB763-97D3-324C-9E72-279A5DE2EEE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/>
          <a:lstStyle>
            <a:lvl1pPr marL="0" indent="0" algn="l">
              <a:buNone/>
              <a:defRPr b="1" i="0">
                <a:solidFill>
                  <a:srgbClr val="5E5E5E"/>
                </a:solidFill>
                <a:latin typeface="ITC Avant Garde Gothic Demi" pitchFamily="2" charset="77"/>
              </a:defRPr>
            </a:lvl1pPr>
          </a:lstStyle>
          <a:p>
            <a:pPr lvl="0"/>
            <a:r>
              <a:rPr lang="en-US"/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285573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">
    <p:bg>
      <p:bgPr>
        <a:solidFill>
          <a:srgbClr val="FF67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rgbClr val="FF675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/>
          <a:lstStyle>
            <a:lvl1pPr marL="0" indent="0" algn="l">
              <a:buNone/>
              <a:defRPr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pPr lvl="0"/>
            <a:r>
              <a:rPr lang="en-US"/>
              <a:t>Content blurb</a:t>
            </a:r>
          </a:p>
        </p:txBody>
      </p:sp>
      <p:sp>
        <p:nvSpPr>
          <p:cNvPr id="11" name="© 2019 NearShore Technology, LLC. All rights reserved.">
            <a:extLst>
              <a:ext uri="{FF2B5EF4-FFF2-40B4-BE49-F238E27FC236}">
                <a16:creationId xmlns:a16="http://schemas.microsoft.com/office/drawing/2014/main" id="{FB01606F-47B5-0D46-A2E6-1B793539661D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758779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2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rgbClr val="FF675C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6B379BDD-3835-EE4D-A293-98662538239C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>
                <a:solidFill>
                  <a:srgbClr val="5E5E5E"/>
                </a:solidFill>
              </a:rPr>
              <a:t>© 2019 </a:t>
            </a:r>
            <a:r>
              <a:rPr sz="900" err="1">
                <a:solidFill>
                  <a:srgbClr val="5E5E5E"/>
                </a:solidFill>
              </a:rPr>
              <a:t>NearShore</a:t>
            </a:r>
            <a:r>
              <a:rPr sz="900">
                <a:solidFill>
                  <a:srgbClr val="5E5E5E"/>
                </a:solidFill>
              </a:rPr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25392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rb slide">
    <p:bg>
      <p:bgPr>
        <a:solidFill>
          <a:srgbClr val="FF67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7567385" cy="3255380"/>
          </a:xfrm>
          <a:noFill/>
        </p:spPr>
        <p:txBody>
          <a:bodyPr anchor="ctr">
            <a:normAutofit/>
          </a:bodyPr>
          <a:lstStyle>
            <a:lvl1pPr algn="ctr">
              <a:defRPr sz="375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Insert quote or important text</a:t>
            </a:r>
          </a:p>
        </p:txBody>
      </p:sp>
      <p:sp>
        <p:nvSpPr>
          <p:cNvPr id="11" name="© 2019 NearShore Technology, LLC. All rights reserved.">
            <a:extLst>
              <a:ext uri="{FF2B5EF4-FFF2-40B4-BE49-F238E27FC236}">
                <a16:creationId xmlns:a16="http://schemas.microsoft.com/office/drawing/2014/main" id="{FB01606F-47B5-0D46-A2E6-1B793539661D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76802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3">
    <p:bg>
      <p:bgPr>
        <a:solidFill>
          <a:srgbClr val="FFB6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rgbClr val="FFB63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/>
          <a:lstStyle>
            <a:lvl1pPr marL="0" indent="0" algn="l">
              <a:buNone/>
              <a:defRPr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pPr lvl="0"/>
            <a:r>
              <a:rPr lang="en-US"/>
              <a:t>Content blurb</a:t>
            </a:r>
          </a:p>
        </p:txBody>
      </p:sp>
      <p:sp>
        <p:nvSpPr>
          <p:cNvPr id="11" name="© 2019 NearShore Technology, LLC. All rights reserved.">
            <a:extLst>
              <a:ext uri="{FF2B5EF4-FFF2-40B4-BE49-F238E27FC236}">
                <a16:creationId xmlns:a16="http://schemas.microsoft.com/office/drawing/2014/main" id="{FB01606F-47B5-0D46-A2E6-1B793539661D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88296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4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30E9B8-C18E-BE4E-BC01-4701C0B993BE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B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012B2E5A-1052-0543-9D4B-3513881D9E8E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0644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5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30E9B8-C18E-BE4E-BC01-4701C0B993BE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56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012B2E5A-1052-0543-9D4B-3513881D9E8E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0473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dy slide 6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30E9B8-C18E-BE4E-BC01-4701C0B993BE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CF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14E6B-5674-8242-9E13-92CA59FF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5F868AAB-1785-044E-8FC9-1E46F8DFF3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B500822-93AE-564F-B0FB-B133A90FF8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9215" y="944059"/>
            <a:ext cx="3209081" cy="3255380"/>
          </a:xfrm>
          <a:noFill/>
        </p:spPr>
        <p:txBody>
          <a:bodyPr anchor="ctr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ITC Avant Garde Gothic Demi" pitchFamily="2" charset="77"/>
              </a:defRPr>
            </a:lvl1pPr>
          </a:lstStyle>
          <a:p>
            <a:r>
              <a:rPr lang="en-US"/>
              <a:t>edit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7CFCBD-A132-844A-9996-0E2EDF66F48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26000" y="641747"/>
            <a:ext cx="3962400" cy="3860006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0" i="0">
                <a:solidFill>
                  <a:srgbClr val="5E5E5E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7" name="© 2019 NearShore Technology, LLC. All rights reserved.">
            <a:extLst>
              <a:ext uri="{FF2B5EF4-FFF2-40B4-BE49-F238E27FC236}">
                <a16:creationId xmlns:a16="http://schemas.microsoft.com/office/drawing/2014/main" id="{012B2E5A-1052-0543-9D4B-3513881D9E8E}"/>
              </a:ext>
            </a:extLst>
          </p:cNvPr>
          <p:cNvSpPr txBox="1"/>
          <p:nvPr/>
        </p:nvSpPr>
        <p:spPr>
          <a:xfrm>
            <a:off x="395514" y="4767262"/>
            <a:ext cx="5797160" cy="273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>
            <a:lvl1pPr algn="l">
              <a:lnSpc>
                <a:spcPct val="120000"/>
              </a:lnSpc>
              <a:spcBef>
                <a:spcPts val="3600"/>
              </a:spcBef>
              <a:defRPr sz="1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900"/>
              <a:t>© 2019 </a:t>
            </a:r>
            <a:r>
              <a:rPr sz="900" err="1"/>
              <a:t>NearShore</a:t>
            </a:r>
            <a:r>
              <a:rPr sz="900"/>
              <a:t> Technology,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19535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508E4A-C654-6E48-BFBB-B55B520FC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81859D-1C9D-DC4E-AA72-0900D0236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763F5-32EF-9647-A386-5E4EA0D65F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DD4D4-0FF9-B740-ADF1-8BDE4EFDD1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1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68AAB-1785-044E-8FC9-1E46F8DFF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24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3" r:id="rId9"/>
    <p:sldLayoutId id="2147483924" r:id="rId10"/>
    <p:sldLayoutId id="2147483925" r:id="rId11"/>
    <p:sldLayoutId id="2147483926" r:id="rId12"/>
    <p:sldLayoutId id="2147483927" r:id="rId13"/>
    <p:sldLayoutId id="2147483911" r:id="rId14"/>
    <p:sldLayoutId id="2147483912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87E6A-2F0C-45ED-82E9-E40E395D26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7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Coding</a:t>
            </a:r>
            <a:b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Center </a:t>
            </a:r>
            <a:b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 Excellence</a:t>
            </a:r>
            <a:b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2200" b="1" dirty="0" err="1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Memoization</a:t>
            </a:r>
            <a:endParaRPr lang="en-US" sz="2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810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DB0B71-2ADC-5542-B9CC-41637E0403D5}"/>
              </a:ext>
            </a:extLst>
          </p:cNvPr>
          <p:cNvSpPr/>
          <p:nvPr/>
        </p:nvSpPr>
        <p:spPr>
          <a:xfrm>
            <a:off x="0" y="0"/>
            <a:ext cx="3059723" cy="5143500"/>
          </a:xfrm>
          <a:prstGeom prst="rect">
            <a:avLst/>
          </a:prstGeom>
          <a:solidFill>
            <a:srgbClr val="FF675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90A5F922-D520-49A2-B37E-C2D04E1B0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92" y="4504545"/>
            <a:ext cx="471956" cy="4815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B56C39-9A91-8F4F-9AF9-BFCBAD7500CA}"/>
              </a:ext>
            </a:extLst>
          </p:cNvPr>
          <p:cNvSpPr txBox="1"/>
          <p:nvPr/>
        </p:nvSpPr>
        <p:spPr>
          <a:xfrm>
            <a:off x="-66293" y="1646132"/>
            <a:ext cx="3059723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What is a </a:t>
            </a:r>
            <a:r>
              <a:rPr lang="en-US" sz="4000" b="1" dirty="0" err="1">
                <a:solidFill>
                  <a:schemeClr val="bg1"/>
                </a:solidFill>
              </a:rPr>
              <a:t>Memoization</a:t>
            </a:r>
            <a:endParaRPr lang="en-US" sz="4000" b="1" dirty="0">
              <a:solidFill>
                <a:schemeClr val="bg1"/>
              </a:solidFill>
            </a:endParaRPr>
          </a:p>
          <a:p>
            <a:pPr algn="ctr"/>
            <a:endParaRPr lang="en-US" sz="4500" dirty="0">
              <a:solidFill>
                <a:schemeClr val="bg1"/>
              </a:solidFill>
              <a:latin typeface="ITC Avant Garde Gothic LT" pitchFamily="2" charset="77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C0A404-EE9B-41A9-A62B-C6EC379DDAB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43424" y="641747"/>
            <a:ext cx="4962508" cy="3860006"/>
          </a:xfrm>
        </p:spPr>
        <p:txBody>
          <a:bodyPr>
            <a:normAutofit/>
          </a:bodyPr>
          <a:lstStyle/>
          <a:p>
            <a:r>
              <a:rPr lang="en-US" sz="1800" b="0" i="0" dirty="0">
                <a:solidFill>
                  <a:srgbClr val="444444"/>
                </a:solidFill>
                <a:effectLst/>
                <a:latin typeface="+mn-lt"/>
              </a:rPr>
              <a:t>A Learning Path is a selection of training materials tied together for learners to progress through mastering a particular subject or program.</a:t>
            </a:r>
            <a:endParaRPr lang="en-US" sz="1800" dirty="0">
              <a:latin typeface="+mn-lt"/>
            </a:endParaRPr>
          </a:p>
          <a:p>
            <a:r>
              <a:rPr lang="en-US" sz="1800" dirty="0">
                <a:solidFill>
                  <a:srgbClr val="444444"/>
                </a:solidFill>
                <a:latin typeface="+mn-lt"/>
              </a:rPr>
              <a:t>Also, it is the backbone of a training program and the reference document detailing the learning objectives leading to the ultimate goal of getting new knowledge in a guided way.</a:t>
            </a:r>
          </a:p>
        </p:txBody>
      </p:sp>
    </p:spTree>
    <p:extLst>
      <p:ext uri="{BB962C8B-B14F-4D97-AF65-F5344CB8AC3E}">
        <p14:creationId xmlns:p14="http://schemas.microsoft.com/office/powerpoint/2010/main" val="510758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DB0B71-2ADC-5542-B9CC-41637E0403D5}"/>
              </a:ext>
            </a:extLst>
          </p:cNvPr>
          <p:cNvSpPr/>
          <p:nvPr/>
        </p:nvSpPr>
        <p:spPr>
          <a:xfrm>
            <a:off x="-6196" y="0"/>
            <a:ext cx="3059723" cy="5143500"/>
          </a:xfrm>
          <a:prstGeom prst="rect">
            <a:avLst/>
          </a:prstGeom>
          <a:solidFill>
            <a:srgbClr val="FF675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90A5F922-D520-49A2-B37E-C2D04E1B0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92" y="4504545"/>
            <a:ext cx="471956" cy="4815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B56C39-9A91-8F4F-9AF9-BFCBAD7500CA}"/>
              </a:ext>
            </a:extLst>
          </p:cNvPr>
          <p:cNvSpPr txBox="1"/>
          <p:nvPr/>
        </p:nvSpPr>
        <p:spPr>
          <a:xfrm>
            <a:off x="-1" y="2024997"/>
            <a:ext cx="3053527" cy="83099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55000" lnSpcReduction="20000"/>
          </a:bodyPr>
          <a:lstStyle>
            <a:defPPr>
              <a:defRPr lang="en-US"/>
            </a:defPPr>
            <a:lvl1pPr algn="ctr" defTabSz="685800">
              <a:lnSpc>
                <a:spcPct val="90000"/>
              </a:lnSpc>
              <a:spcBef>
                <a:spcPct val="0"/>
              </a:spcBef>
              <a:buNone/>
              <a:defRPr sz="6000" b="1" i="0">
                <a:solidFill>
                  <a:schemeClr val="bg1"/>
                </a:solidFill>
                <a:latin typeface="ITC Avant Garde Gothic Demi" pitchFamily="2" charset="77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FF00"/>
                </a:solidFill>
                <a:latin typeface="+mn-lt"/>
              </a:rPr>
              <a:t>When I can use</a:t>
            </a:r>
          </a:p>
          <a:p>
            <a:r>
              <a:rPr lang="en-US" dirty="0" err="1">
                <a:solidFill>
                  <a:srgbClr val="FFFF00"/>
                </a:solidFill>
                <a:latin typeface="+mn-lt"/>
              </a:rPr>
              <a:t>Memoization</a:t>
            </a:r>
            <a:endParaRPr lang="en-US" dirty="0">
              <a:solidFill>
                <a:srgbClr val="FFFF00"/>
              </a:solidFill>
              <a:latin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A36647-E325-450A-930E-1BDF2C4DFC81}"/>
              </a:ext>
            </a:extLst>
          </p:cNvPr>
          <p:cNvSpPr txBox="1"/>
          <p:nvPr/>
        </p:nvSpPr>
        <p:spPr>
          <a:xfrm>
            <a:off x="3748205" y="1687756"/>
            <a:ext cx="46845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In general, when we have loops inside loops, we have an opportunity to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memoize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.</a:t>
            </a:r>
          </a:p>
          <a:p>
            <a:br>
              <a:rPr lang="en-US" dirty="0"/>
            </a:br>
            <a:endParaRPr lang="en-US" dirty="0">
              <a:solidFill>
                <a:schemeClr val="bg1">
                  <a:lumMod val="10000"/>
                </a:schemeClr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74643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DB0B71-2ADC-5542-B9CC-41637E0403D5}"/>
              </a:ext>
            </a:extLst>
          </p:cNvPr>
          <p:cNvSpPr/>
          <p:nvPr/>
        </p:nvSpPr>
        <p:spPr>
          <a:xfrm>
            <a:off x="-6196" y="0"/>
            <a:ext cx="3059723" cy="5143500"/>
          </a:xfrm>
          <a:prstGeom prst="rect">
            <a:avLst/>
          </a:prstGeom>
          <a:solidFill>
            <a:srgbClr val="FF675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90A5F922-D520-49A2-B37E-C2D04E1B0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92" y="4504545"/>
            <a:ext cx="471956" cy="4815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B56C39-9A91-8F4F-9AF9-BFCBAD7500CA}"/>
              </a:ext>
            </a:extLst>
          </p:cNvPr>
          <p:cNvSpPr txBox="1"/>
          <p:nvPr/>
        </p:nvSpPr>
        <p:spPr>
          <a:xfrm>
            <a:off x="-1" y="2024997"/>
            <a:ext cx="3053527" cy="83099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55000" lnSpcReduction="20000"/>
          </a:bodyPr>
          <a:lstStyle>
            <a:defPPr>
              <a:defRPr lang="en-US"/>
            </a:defPPr>
            <a:lvl1pPr algn="ctr" defTabSz="685800">
              <a:lnSpc>
                <a:spcPct val="90000"/>
              </a:lnSpc>
              <a:spcBef>
                <a:spcPct val="0"/>
              </a:spcBef>
              <a:buNone/>
              <a:defRPr sz="6000" b="1" i="0">
                <a:solidFill>
                  <a:schemeClr val="bg1"/>
                </a:solidFill>
                <a:latin typeface="ITC Avant Garde Gothic Demi" pitchFamily="2" charset="77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FF00"/>
                </a:solidFill>
                <a:latin typeface="+mn-lt"/>
              </a:rPr>
              <a:t>When I can use</a:t>
            </a:r>
          </a:p>
          <a:p>
            <a:r>
              <a:rPr lang="en-US" dirty="0" err="1">
                <a:solidFill>
                  <a:srgbClr val="FFFF00"/>
                </a:solidFill>
                <a:latin typeface="+mn-lt"/>
              </a:rPr>
              <a:t>Memoization</a:t>
            </a:r>
            <a:endParaRPr lang="en-US" dirty="0">
              <a:solidFill>
                <a:srgbClr val="FFFF00"/>
              </a:solidFill>
              <a:latin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A36647-E325-450A-930E-1BDF2C4DFC81}"/>
              </a:ext>
            </a:extLst>
          </p:cNvPr>
          <p:cNvSpPr txBox="1"/>
          <p:nvPr/>
        </p:nvSpPr>
        <p:spPr>
          <a:xfrm>
            <a:off x="3748205" y="1687756"/>
            <a:ext cx="46845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292929"/>
                </a:solidFill>
                <a:latin typeface="charter"/>
              </a:rPr>
              <a:t>I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nstead of creating a loop inside a loop, create separate loops, using O(1) lookup tables to communicate between loops</a:t>
            </a:r>
            <a:br>
              <a:rPr lang="en-US" dirty="0"/>
            </a:br>
            <a:endParaRPr lang="en-US" dirty="0">
              <a:solidFill>
                <a:schemeClr val="bg1">
                  <a:lumMod val="10000"/>
                </a:schemeClr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03863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8228018"/>
      </p:ext>
    </p:extLst>
  </p:cSld>
  <p:clrMapOvr>
    <a:masterClrMapping/>
  </p:clrMapOvr>
</p:sld>
</file>

<file path=ppt/theme/theme1.xml><?xml version="1.0" encoding="utf-8"?>
<a:theme xmlns:a="http://schemas.openxmlformats.org/drawingml/2006/main" name="NST_PPT_Template 2019">
  <a:themeElements>
    <a:clrScheme name=" 1">
      <a:dk1>
        <a:srgbClr val="5E5E5E"/>
      </a:dk1>
      <a:lt1>
        <a:srgbClr val="F8F8F8"/>
      </a:lt1>
      <a:dk2>
        <a:srgbClr val="FF675C"/>
      </a:dk2>
      <a:lt2>
        <a:srgbClr val="56C8EB"/>
      </a:lt2>
      <a:accent1>
        <a:srgbClr val="FFB53F"/>
      </a:accent1>
      <a:accent2>
        <a:srgbClr val="00CFB5"/>
      </a:accent2>
      <a:accent3>
        <a:srgbClr val="FF675C"/>
      </a:accent3>
      <a:accent4>
        <a:srgbClr val="5E5E5E"/>
      </a:accent4>
      <a:accent5>
        <a:srgbClr val="AC5254"/>
      </a:accent5>
      <a:accent6>
        <a:srgbClr val="56C8E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0" id="{5F5BB92F-E027-214E-B1C5-27D3E6F25991}" vid="{0A6218B2-997A-2D4C-9C35-C793B907DB6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mments xmlns="763e7882-635c-4cc5-9e4c-3f50d6b5b1a0">Add a comment</Comment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1849B2853C5942819AFD4B3480265A" ma:contentTypeVersion="12" ma:contentTypeDescription="Create a new document." ma:contentTypeScope="" ma:versionID="4642f6831e4367869d55b89fa0d2a1e9">
  <xsd:schema xmlns:xsd="http://www.w3.org/2001/XMLSchema" xmlns:xs="http://www.w3.org/2001/XMLSchema" xmlns:p="http://schemas.microsoft.com/office/2006/metadata/properties" xmlns:ns2="763e7882-635c-4cc5-9e4c-3f50d6b5b1a0" xmlns:ns3="5b162adf-41e4-46cb-a396-5a31daac09d5" targetNamespace="http://schemas.microsoft.com/office/2006/metadata/properties" ma:root="true" ma:fieldsID="0b69e93ab464ab01c6d6a6325b80bae9" ns2:_="" ns3:_="">
    <xsd:import namespace="763e7882-635c-4cc5-9e4c-3f50d6b5b1a0"/>
    <xsd:import namespace="5b162adf-41e4-46cb-a396-5a31daac09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Comment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3e7882-635c-4cc5-9e4c-3f50d6b5b1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Comments" ma:index="12" nillable="true" ma:displayName="Comments" ma:default="Add a comment" ma:description="Describe something important about the file." ma:internalName="Comments">
      <xsd:simpleType>
        <xsd:restriction base="dms:Text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162adf-41e4-46cb-a396-5a31daac09d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2399D5-9EAB-40EA-B3A7-AE229B8C598B}">
  <ds:schemaRefs>
    <ds:schemaRef ds:uri="http://schemas.microsoft.com/office/2006/documentManagement/types"/>
    <ds:schemaRef ds:uri="http://schemas.microsoft.com/office/infopath/2007/PartnerControls"/>
    <ds:schemaRef ds:uri="763e7882-635c-4cc5-9e4c-3f50d6b5b1a0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5b162adf-41e4-46cb-a396-5a31daac09d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216824D-1A5C-4261-8C78-F1A8E5FEC8F2}">
  <ds:schemaRefs>
    <ds:schemaRef ds:uri="5b162adf-41e4-46cb-a396-5a31daac09d5"/>
    <ds:schemaRef ds:uri="763e7882-635c-4cc5-9e4c-3f50d6b5b1a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D540AE2-F5F2-4CCC-928E-E0CA0A275C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NST_PPT_Template 2019</Template>
  <TotalTime>10004</TotalTime>
  <Words>125</Words>
  <Application>Microsoft Office PowerPoint</Application>
  <PresentationFormat>On-screen Show (16:9)</PresentationFormat>
  <Paragraphs>15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Calibri</vt:lpstr>
      <vt:lpstr>Calibri Light</vt:lpstr>
      <vt:lpstr>charter</vt:lpstr>
      <vt:lpstr>Helvetica</vt:lpstr>
      <vt:lpstr>ITC Avant Garde Gothic Demi</vt:lpstr>
      <vt:lpstr>ITC Avant Garde Gothic LT</vt:lpstr>
      <vt:lpstr>Trebuchet MS</vt:lpstr>
      <vt:lpstr>Verdana</vt:lpstr>
      <vt:lpstr>NST_PPT_Template 2019</vt:lpstr>
      <vt:lpstr>Coding Center  of Excellence  Memoization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Beauram Hur</dc:creator>
  <cp:lastModifiedBy>Kristian Damian</cp:lastModifiedBy>
  <cp:revision>46</cp:revision>
  <dcterms:created xsi:type="dcterms:W3CDTF">2020-02-18T17:40:19Z</dcterms:created>
  <dcterms:modified xsi:type="dcterms:W3CDTF">2021-11-23T14:40:31Z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0x010100771849B2853C5942819AFD4B3480265A</vt:lpwstr>
  </property>
</Properties>
</file>

<file path=docProps/thumbnail.jpeg>
</file>